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81" r:id="rId4"/>
    <p:sldId id="282" r:id="rId5"/>
    <p:sldId id="283" r:id="rId6"/>
    <p:sldId id="267" r:id="rId7"/>
    <p:sldId id="284" r:id="rId8"/>
    <p:sldId id="285" r:id="rId9"/>
    <p:sldId id="286" r:id="rId10"/>
    <p:sldId id="269" r:id="rId11"/>
    <p:sldId id="270" r:id="rId12"/>
    <p:sldId id="271" r:id="rId13"/>
    <p:sldId id="287" r:id="rId14"/>
    <p:sldId id="288" r:id="rId15"/>
    <p:sldId id="273" r:id="rId16"/>
    <p:sldId id="274" r:id="rId17"/>
    <p:sldId id="289" r:id="rId18"/>
    <p:sldId id="290" r:id="rId19"/>
    <p:sldId id="275" r:id="rId20"/>
    <p:sldId id="276" r:id="rId21"/>
    <p:sldId id="277" r:id="rId22"/>
    <p:sldId id="279" r:id="rId23"/>
    <p:sldId id="278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71F71B-881E-4061-A645-26B7354DBFF4}" type="datetimeFigureOut">
              <a:rPr lang="en-US"/>
              <a:pPr>
                <a:defRPr/>
              </a:pPr>
              <a:t>9/20/2012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E506593-3241-40D3-A100-DE78344BFC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4401D6-6446-4CE9-ABC6-DA2FCDEB453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C4237-8F0C-4535-8AD1-2B50ACE2F8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B4BB2-D221-4402-9B5D-A8A76361EC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521D4-9BE0-4183-9D8D-DD57A7934C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15FDD-3438-4214-BDFF-1AB2BB3282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5B220-2BF7-448A-9364-02BAA1F582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A3571-9B0F-490A-AE12-25162FE908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B34E2-F291-487F-ABEC-BCC34164DC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E3FFD-CEEE-4412-B7CF-144AE7510C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93FE5-0CFE-4F97-8A8F-28BD266A12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C8AC4-C7FE-4724-9FF1-631B24B7EB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04C12-5E0B-489B-927D-4D7A10A0EB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3BF74-835B-4D9A-A333-212F0B8982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00DF24-C687-4752-9980-D7C9B80116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13</a:t>
            </a:r>
            <a:endParaRPr lang="en-US" dirty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US" sz="4800" smtClean="0"/>
              <a:t>Project Evaluation </a:t>
            </a:r>
          </a:p>
          <a:p>
            <a:pPr marR="0" eaLnBrk="1" hangingPunct="1"/>
            <a:r>
              <a:rPr lang="en-US" sz="4800" smtClean="0"/>
              <a:t>and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D1EAEE"/>
                </a:solidFill>
                <a:cs typeface="Arial" charset="0"/>
              </a:rPr>
              <a:t>13-0</a:t>
            </a:r>
            <a:fld id="{862E3943-2AE0-496C-BBE5-F9EA864A8819}" type="slidenum">
              <a:rPr lang="en-US">
                <a:solidFill>
                  <a:srgbClr val="D1EAEE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rgbClr val="D1EAEE"/>
              </a:solidFill>
              <a:cs typeface="Arial" charset="0"/>
            </a:endParaRPr>
          </a:p>
        </p:txBody>
      </p:sp>
      <p:sp>
        <p:nvSpPr>
          <p:cNvPr id="15364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Earned Value Management</a:t>
            </a:r>
          </a:p>
        </p:txBody>
      </p:sp>
      <p:grpSp>
        <p:nvGrpSpPr>
          <p:cNvPr id="25602" name="Group 36"/>
          <p:cNvGrpSpPr>
            <a:grpSpLocks/>
          </p:cNvGrpSpPr>
          <p:nvPr/>
        </p:nvGrpSpPr>
        <p:grpSpPr bwMode="auto">
          <a:xfrm>
            <a:off x="3841750" y="3735388"/>
            <a:ext cx="4819650" cy="2665412"/>
            <a:chOff x="179388" y="3789363"/>
            <a:chExt cx="5005387" cy="2797175"/>
          </a:xfrm>
        </p:grpSpPr>
        <p:sp>
          <p:nvSpPr>
            <p:cNvPr id="25624" name="Rectangle 32"/>
            <p:cNvSpPr>
              <a:spLocks noChangeArrowheads="1"/>
            </p:cNvSpPr>
            <p:nvPr/>
          </p:nvSpPr>
          <p:spPr bwMode="auto">
            <a:xfrm>
              <a:off x="179388" y="3789363"/>
              <a:ext cx="5005387" cy="2771775"/>
            </a:xfrm>
            <a:prstGeom prst="rect">
              <a:avLst/>
            </a:prstGeom>
            <a:solidFill>
              <a:srgbClr val="FFCC99"/>
            </a:solidFill>
            <a:ln w="38100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grpSp>
          <p:nvGrpSpPr>
            <p:cNvPr id="25625" name="Group 30"/>
            <p:cNvGrpSpPr>
              <a:grpSpLocks/>
            </p:cNvGrpSpPr>
            <p:nvPr/>
          </p:nvGrpSpPr>
          <p:grpSpPr bwMode="auto">
            <a:xfrm>
              <a:off x="179388" y="3789363"/>
              <a:ext cx="4968875" cy="2797175"/>
              <a:chOff x="0" y="2387"/>
              <a:chExt cx="3130" cy="1762"/>
            </a:xfrm>
          </p:grpSpPr>
          <p:sp>
            <p:nvSpPr>
              <p:cNvPr id="25626" name="Text Box 14"/>
              <p:cNvSpPr txBox="1">
                <a:spLocks noChangeArrowheads="1"/>
              </p:cNvSpPr>
              <p:nvPr/>
            </p:nvSpPr>
            <p:spPr bwMode="auto">
              <a:xfrm>
                <a:off x="2132" y="3702"/>
                <a:ext cx="99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Schedule</a:t>
                </a:r>
              </a:p>
            </p:txBody>
          </p:sp>
          <p:grpSp>
            <p:nvGrpSpPr>
              <p:cNvPr id="25627" name="Group 29"/>
              <p:cNvGrpSpPr>
                <a:grpSpLocks/>
              </p:cNvGrpSpPr>
              <p:nvPr/>
            </p:nvGrpSpPr>
            <p:grpSpPr bwMode="auto">
              <a:xfrm>
                <a:off x="0" y="2387"/>
                <a:ext cx="2699" cy="1762"/>
                <a:chOff x="113" y="2387"/>
                <a:chExt cx="2699" cy="1762"/>
              </a:xfrm>
            </p:grpSpPr>
            <p:sp>
              <p:nvSpPr>
                <p:cNvPr id="25628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406" y="2387"/>
                  <a:ext cx="594" cy="3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/>
                    <a:t>Cost</a:t>
                  </a:r>
                </a:p>
              </p:txBody>
            </p:sp>
            <p:sp>
              <p:nvSpPr>
                <p:cNvPr id="25629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13" y="3702"/>
                  <a:ext cx="1266" cy="3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/>
                    <a:t>Performance</a:t>
                  </a:r>
                </a:p>
              </p:txBody>
            </p:sp>
            <p:cxnSp>
              <p:nvCxnSpPr>
                <p:cNvPr id="25630" name="AutoShape 15"/>
                <p:cNvCxnSpPr>
                  <a:cxnSpLocks noChangeShapeType="1"/>
                  <a:stCxn id="25628" idx="2"/>
                  <a:endCxn id="25629" idx="0"/>
                </p:cNvCxnSpPr>
                <p:nvPr/>
              </p:nvCxnSpPr>
              <p:spPr bwMode="auto">
                <a:xfrm rot="5400000">
                  <a:off x="720" y="2719"/>
                  <a:ext cx="1010" cy="957"/>
                </a:xfrm>
                <a:prstGeom prst="straightConnector1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 type="triangle" w="lg" len="lg"/>
                  <a:tailEnd type="triangle" w="lg" len="lg"/>
                </a:ln>
              </p:spPr>
            </p:cxnSp>
            <p:cxnSp>
              <p:nvCxnSpPr>
                <p:cNvPr id="25631" name="AutoShape 16"/>
                <p:cNvCxnSpPr>
                  <a:cxnSpLocks noChangeShapeType="1"/>
                  <a:stCxn id="25628" idx="2"/>
                  <a:endCxn id="25626" idx="0"/>
                </p:cNvCxnSpPr>
                <p:nvPr/>
              </p:nvCxnSpPr>
              <p:spPr bwMode="auto">
                <a:xfrm rot="16200000" flipH="1">
                  <a:off x="1719" y="2677"/>
                  <a:ext cx="1010" cy="1041"/>
                </a:xfrm>
                <a:prstGeom prst="straightConnector1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 type="triangle" w="lg" len="lg"/>
                  <a:tailEnd type="triangle" w="lg" len="lg"/>
                </a:ln>
              </p:spPr>
            </p:cxnSp>
            <p:cxnSp>
              <p:nvCxnSpPr>
                <p:cNvPr id="25632" name="AutoShape 17"/>
                <p:cNvCxnSpPr>
                  <a:cxnSpLocks noChangeShapeType="1"/>
                  <a:stCxn id="25629" idx="3"/>
                  <a:endCxn id="25626" idx="1"/>
                </p:cNvCxnSpPr>
                <p:nvPr/>
              </p:nvCxnSpPr>
              <p:spPr bwMode="auto">
                <a:xfrm flipV="1">
                  <a:off x="1379" y="3846"/>
                  <a:ext cx="866" cy="9"/>
                </a:xfrm>
                <a:prstGeom prst="straightConnector1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 type="triangle" w="lg" len="lg"/>
                  <a:tailEnd type="triangle" w="lg" len="lg"/>
                </a:ln>
              </p:spPr>
            </p:cxnSp>
            <p:sp>
              <p:nvSpPr>
                <p:cNvPr id="25633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521" y="3861"/>
                  <a:ext cx="229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solidFill>
                        <a:srgbClr val="FF0000"/>
                      </a:solidFill>
                    </a:rPr>
                    <a:t>Tracking Control Charts</a:t>
                  </a:r>
                </a:p>
              </p:txBody>
            </p:sp>
          </p:grpSp>
        </p:grpSp>
      </p:grpSp>
      <p:grpSp>
        <p:nvGrpSpPr>
          <p:cNvPr id="25603" name="Group 36"/>
          <p:cNvGrpSpPr>
            <a:grpSpLocks/>
          </p:cNvGrpSpPr>
          <p:nvPr/>
        </p:nvGrpSpPr>
        <p:grpSpPr bwMode="auto">
          <a:xfrm>
            <a:off x="0" y="1690688"/>
            <a:ext cx="5111750" cy="3455987"/>
            <a:chOff x="2426" y="1071"/>
            <a:chExt cx="3220" cy="2177"/>
          </a:xfrm>
        </p:grpSpPr>
        <p:sp>
          <p:nvSpPr>
            <p:cNvPr id="25615" name="AutoShape 35"/>
            <p:cNvSpPr>
              <a:spLocks noChangeArrowheads="1"/>
            </p:cNvSpPr>
            <p:nvPr/>
          </p:nvSpPr>
          <p:spPr bwMode="auto">
            <a:xfrm>
              <a:off x="2426" y="1071"/>
              <a:ext cx="3220" cy="2177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38100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grpSp>
          <p:nvGrpSpPr>
            <p:cNvPr id="25616" name="Group 34"/>
            <p:cNvGrpSpPr>
              <a:grpSpLocks/>
            </p:cNvGrpSpPr>
            <p:nvPr/>
          </p:nvGrpSpPr>
          <p:grpSpPr bwMode="auto">
            <a:xfrm>
              <a:off x="2585" y="1631"/>
              <a:ext cx="3017" cy="1588"/>
              <a:chOff x="2608" y="1721"/>
              <a:chExt cx="3017" cy="1588"/>
            </a:xfrm>
          </p:grpSpPr>
          <p:sp>
            <p:nvSpPr>
              <p:cNvPr id="25617" name="Text Box 19"/>
              <p:cNvSpPr txBox="1">
                <a:spLocks noChangeArrowheads="1"/>
              </p:cNvSpPr>
              <p:nvPr/>
            </p:nvSpPr>
            <p:spPr bwMode="auto">
              <a:xfrm>
                <a:off x="3846" y="1721"/>
                <a:ext cx="52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Cost</a:t>
                </a:r>
              </a:p>
            </p:txBody>
          </p:sp>
          <p:sp>
            <p:nvSpPr>
              <p:cNvPr id="25618" name="Text Box 20"/>
              <p:cNvSpPr txBox="1">
                <a:spLocks noChangeArrowheads="1"/>
              </p:cNvSpPr>
              <p:nvPr/>
            </p:nvSpPr>
            <p:spPr bwMode="auto">
              <a:xfrm>
                <a:off x="2608" y="3021"/>
                <a:ext cx="122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Performance</a:t>
                </a:r>
              </a:p>
            </p:txBody>
          </p:sp>
          <p:sp>
            <p:nvSpPr>
              <p:cNvPr id="25619" name="Text Box 21"/>
              <p:cNvSpPr txBox="1">
                <a:spLocks noChangeArrowheads="1"/>
              </p:cNvSpPr>
              <p:nvPr/>
            </p:nvSpPr>
            <p:spPr bwMode="auto">
              <a:xfrm>
                <a:off x="4627" y="3021"/>
                <a:ext cx="99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Schedule</a:t>
                </a:r>
              </a:p>
            </p:txBody>
          </p:sp>
          <p:cxnSp>
            <p:nvCxnSpPr>
              <p:cNvPr id="25620" name="AutoShape 22"/>
              <p:cNvCxnSpPr>
                <a:cxnSpLocks noChangeShapeType="1"/>
                <a:stCxn id="25617" idx="2"/>
                <a:endCxn id="25618" idx="0"/>
              </p:cNvCxnSpPr>
              <p:nvPr/>
            </p:nvCxnSpPr>
            <p:spPr bwMode="auto">
              <a:xfrm rot="5400000">
                <a:off x="3158" y="2072"/>
                <a:ext cx="1012" cy="887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triangle" w="lg" len="lg"/>
                <a:tailEnd type="triangle" w="lg" len="lg"/>
              </a:ln>
            </p:spPr>
          </p:cxnSp>
          <p:cxnSp>
            <p:nvCxnSpPr>
              <p:cNvPr id="25621" name="AutoShape 23"/>
              <p:cNvCxnSpPr>
                <a:cxnSpLocks noChangeShapeType="1"/>
                <a:stCxn id="25617" idx="2"/>
                <a:endCxn id="25619" idx="0"/>
              </p:cNvCxnSpPr>
              <p:nvPr/>
            </p:nvCxnSpPr>
            <p:spPr bwMode="auto">
              <a:xfrm rot="16200000" flipH="1">
                <a:off x="4111" y="2006"/>
                <a:ext cx="1012" cy="1019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triangle" w="lg" len="lg"/>
                <a:tailEnd type="triangle" w="lg" len="lg"/>
              </a:ln>
            </p:spPr>
          </p:cxnSp>
          <p:cxnSp>
            <p:nvCxnSpPr>
              <p:cNvPr id="25622" name="AutoShape 24"/>
              <p:cNvCxnSpPr>
                <a:cxnSpLocks noChangeShapeType="1"/>
                <a:stCxn id="25618" idx="3"/>
                <a:endCxn id="25619" idx="1"/>
              </p:cNvCxnSpPr>
              <p:nvPr/>
            </p:nvCxnSpPr>
            <p:spPr bwMode="auto">
              <a:xfrm>
                <a:off x="3833" y="3165"/>
                <a:ext cx="794" cy="0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triangle" w="lg" len="lg"/>
                <a:tailEnd type="triangle" w="lg" len="lg"/>
              </a:ln>
            </p:spPr>
          </p:cxnSp>
          <p:sp>
            <p:nvSpPr>
              <p:cNvPr id="25623" name="Text Box 33"/>
              <p:cNvSpPr txBox="1">
                <a:spLocks noChangeArrowheads="1"/>
              </p:cNvSpPr>
              <p:nvPr/>
            </p:nvSpPr>
            <p:spPr bwMode="auto">
              <a:xfrm>
                <a:off x="3765" y="2500"/>
                <a:ext cx="794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solidFill>
                      <a:srgbClr val="FF0000"/>
                    </a:solidFill>
                  </a:rPr>
                  <a:t>Earned Value</a:t>
                </a:r>
              </a:p>
            </p:txBody>
          </p:sp>
        </p:grpSp>
      </p:grpSp>
      <p:grpSp>
        <p:nvGrpSpPr>
          <p:cNvPr id="25604" name="Group 37"/>
          <p:cNvGrpSpPr>
            <a:grpSpLocks/>
          </p:cNvGrpSpPr>
          <p:nvPr/>
        </p:nvGrpSpPr>
        <p:grpSpPr bwMode="auto">
          <a:xfrm>
            <a:off x="3805238" y="1325563"/>
            <a:ext cx="4856162" cy="2495550"/>
            <a:chOff x="179388" y="1268413"/>
            <a:chExt cx="5005387" cy="2606675"/>
          </a:xfrm>
        </p:grpSpPr>
        <p:sp>
          <p:nvSpPr>
            <p:cNvPr id="25606" name="Rectangle 31"/>
            <p:cNvSpPr>
              <a:spLocks noChangeArrowheads="1"/>
            </p:cNvSpPr>
            <p:nvPr/>
          </p:nvSpPr>
          <p:spPr bwMode="auto">
            <a:xfrm>
              <a:off x="179388" y="1268413"/>
              <a:ext cx="5005387" cy="2520950"/>
            </a:xfrm>
            <a:prstGeom prst="rect">
              <a:avLst/>
            </a:prstGeom>
            <a:solidFill>
              <a:srgbClr val="FFFFFF"/>
            </a:solidFill>
            <a:ln w="38100" algn="ctr">
              <a:solidFill>
                <a:schemeClr val="tx1"/>
              </a:solidFill>
              <a:miter lim="800000"/>
              <a:headEnd type="none" w="lg" len="lg"/>
              <a:tailEnd type="none" w="lg" len="lg"/>
            </a:ln>
          </p:spPr>
          <p:txBody>
            <a:bodyPr wrap="none" anchor="ctr"/>
            <a:lstStyle/>
            <a:p>
              <a:endParaRPr lang="en-US">
                <a:latin typeface="Constantia" pitchFamily="18" charset="0"/>
              </a:endParaRPr>
            </a:p>
          </p:txBody>
        </p:sp>
        <p:grpSp>
          <p:nvGrpSpPr>
            <p:cNvPr id="25607" name="Group 28"/>
            <p:cNvGrpSpPr>
              <a:grpSpLocks/>
            </p:cNvGrpSpPr>
            <p:nvPr/>
          </p:nvGrpSpPr>
          <p:grpSpPr bwMode="auto">
            <a:xfrm>
              <a:off x="179389" y="1304925"/>
              <a:ext cx="4789488" cy="2570163"/>
              <a:chOff x="113" y="822"/>
              <a:chExt cx="3017" cy="1619"/>
            </a:xfrm>
          </p:grpSpPr>
          <p:sp>
            <p:nvSpPr>
              <p:cNvPr id="25608" name="Text Box 25"/>
              <p:cNvSpPr txBox="1">
                <a:spLocks noChangeArrowheads="1"/>
              </p:cNvSpPr>
              <p:nvPr/>
            </p:nvSpPr>
            <p:spPr bwMode="auto">
              <a:xfrm>
                <a:off x="2132" y="1185"/>
                <a:ext cx="976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>
                    <a:solidFill>
                      <a:srgbClr val="FF0000"/>
                    </a:solidFill>
                  </a:rPr>
                  <a:t>Project  S-Curves</a:t>
                </a:r>
              </a:p>
            </p:txBody>
          </p:sp>
          <p:sp>
            <p:nvSpPr>
              <p:cNvPr id="25609" name="Text Box 4"/>
              <p:cNvSpPr txBox="1">
                <a:spLocks noChangeArrowheads="1"/>
              </p:cNvSpPr>
              <p:nvPr/>
            </p:nvSpPr>
            <p:spPr bwMode="auto">
              <a:xfrm>
                <a:off x="1406" y="822"/>
                <a:ext cx="627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Cost</a:t>
                </a:r>
              </a:p>
            </p:txBody>
          </p:sp>
          <p:sp>
            <p:nvSpPr>
              <p:cNvPr id="25610" name="Text Box 5"/>
              <p:cNvSpPr txBox="1">
                <a:spLocks noChangeArrowheads="1"/>
              </p:cNvSpPr>
              <p:nvPr/>
            </p:nvSpPr>
            <p:spPr bwMode="auto">
              <a:xfrm>
                <a:off x="113" y="2137"/>
                <a:ext cx="1328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Performance</a:t>
                </a:r>
              </a:p>
            </p:txBody>
          </p:sp>
          <p:sp>
            <p:nvSpPr>
              <p:cNvPr id="25611" name="Text Box 6"/>
              <p:cNvSpPr txBox="1">
                <a:spLocks noChangeArrowheads="1"/>
              </p:cNvSpPr>
              <p:nvPr/>
            </p:nvSpPr>
            <p:spPr bwMode="auto">
              <a:xfrm>
                <a:off x="2132" y="2137"/>
                <a:ext cx="99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Schedule</a:t>
                </a:r>
              </a:p>
            </p:txBody>
          </p:sp>
          <p:cxnSp>
            <p:nvCxnSpPr>
              <p:cNvPr id="25612" name="AutoShape 7"/>
              <p:cNvCxnSpPr>
                <a:cxnSpLocks noChangeShapeType="1"/>
                <a:stCxn id="25609" idx="2"/>
                <a:endCxn id="25610" idx="0"/>
              </p:cNvCxnSpPr>
              <p:nvPr/>
            </p:nvCxnSpPr>
            <p:spPr bwMode="auto">
              <a:xfrm rot="5400000">
                <a:off x="743" y="1160"/>
                <a:ext cx="1011" cy="943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</p:spPr>
          </p:cxnSp>
          <p:cxnSp>
            <p:nvCxnSpPr>
              <p:cNvPr id="25613" name="AutoShape 8"/>
              <p:cNvCxnSpPr>
                <a:cxnSpLocks noChangeShapeType="1"/>
                <a:stCxn id="25609" idx="2"/>
                <a:endCxn id="25611" idx="0"/>
              </p:cNvCxnSpPr>
              <p:nvPr/>
            </p:nvCxnSpPr>
            <p:spPr bwMode="auto">
              <a:xfrm rot="16200000" flipH="1">
                <a:off x="1670" y="1176"/>
                <a:ext cx="1011" cy="911"/>
              </a:xfrm>
              <a:prstGeom prst="straightConnector1">
                <a:avLst/>
              </a:prstGeom>
              <a:noFill/>
              <a:ln w="38100">
                <a:solidFill>
                  <a:srgbClr val="FF0000"/>
                </a:solidFill>
                <a:round/>
                <a:headEnd type="triangle" w="lg" len="lg"/>
                <a:tailEnd type="triangle" w="lg" len="lg"/>
              </a:ln>
            </p:spPr>
          </p:cxnSp>
          <p:cxnSp>
            <p:nvCxnSpPr>
              <p:cNvPr id="25614" name="AutoShape 9"/>
              <p:cNvCxnSpPr>
                <a:cxnSpLocks noChangeShapeType="1"/>
                <a:stCxn id="25610" idx="3"/>
                <a:endCxn id="25611" idx="1"/>
              </p:cNvCxnSpPr>
              <p:nvPr/>
            </p:nvCxnSpPr>
            <p:spPr bwMode="auto">
              <a:xfrm flipV="1">
                <a:off x="1441" y="2281"/>
                <a:ext cx="691" cy="8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</p:spPr>
          </p:cxn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B6CD5460-386A-4B61-863E-7A8A602F0A16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Earned Value Terms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40000"/>
              </a:lnSpc>
              <a:buFont typeface="Wingdings" pitchFamily="2" charset="2"/>
              <a:buChar char="v"/>
            </a:pPr>
            <a:r>
              <a:rPr lang="en-US" smtClean="0"/>
              <a:t>Planned value (PV)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Char char="v"/>
            </a:pPr>
            <a:r>
              <a:rPr lang="en-US" smtClean="0"/>
              <a:t>Earned value (EV)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Char char="v"/>
            </a:pPr>
            <a:r>
              <a:rPr lang="en-US" smtClean="0"/>
              <a:t>Actual cost of work performed (AC)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Char char="v"/>
            </a:pPr>
            <a:r>
              <a:rPr lang="en-US" smtClean="0"/>
              <a:t>Schedule performance index (SPI)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Char char="v"/>
            </a:pPr>
            <a:r>
              <a:rPr lang="en-US" smtClean="0"/>
              <a:t>Cost performance index (CPI)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Char char="v"/>
            </a:pPr>
            <a:r>
              <a:rPr lang="en-US" smtClean="0"/>
              <a:t>Budgeted cost at completion (BAC)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AC26366C-72BB-4D4F-99F2-ECA3FC2CECC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Steps in Earned Value Management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800" b="1" i="1" smtClean="0">
                <a:solidFill>
                  <a:srgbClr val="FF0000"/>
                </a:solidFill>
              </a:rPr>
              <a:t>Clearly define each activity</a:t>
            </a:r>
            <a:r>
              <a:rPr lang="en-US" sz="2800" b="1" smtClean="0">
                <a:solidFill>
                  <a:srgbClr val="FF0000"/>
                </a:solidFill>
              </a:rPr>
              <a:t> </a:t>
            </a:r>
            <a:r>
              <a:rPr lang="en-US" sz="2800" smtClean="0"/>
              <a:t>including its resource needs and budget</a:t>
            </a:r>
          </a:p>
          <a:p>
            <a:pPr marL="533400" indent="-533400" eaLnBrk="1" hangingPunct="1">
              <a:lnSpc>
                <a:spcPct val="3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endParaRPr lang="en-US" sz="2800" smtClean="0"/>
          </a:p>
          <a:p>
            <a:pPr marL="533400" indent="-533400" eaLnBrk="1" hangingPunct="1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800" b="1" i="1" smtClean="0">
                <a:solidFill>
                  <a:srgbClr val="FF0000"/>
                </a:solidFill>
              </a:rPr>
              <a:t>Create usage schedules</a:t>
            </a:r>
            <a:r>
              <a:rPr lang="en-US" sz="2800" b="1" smtClean="0">
                <a:solidFill>
                  <a:srgbClr val="FF0000"/>
                </a:solidFill>
              </a:rPr>
              <a:t> </a:t>
            </a:r>
            <a:r>
              <a:rPr lang="en-US" sz="2800" smtClean="0"/>
              <a:t>for activities and resources</a:t>
            </a:r>
          </a:p>
          <a:p>
            <a:pPr marL="533400" indent="-533400" eaLnBrk="1" hangingPunct="1">
              <a:lnSpc>
                <a:spcPct val="14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800" b="1" i="1" smtClean="0">
                <a:solidFill>
                  <a:srgbClr val="FF0000"/>
                </a:solidFill>
              </a:rPr>
              <a:t>Develop a time-phased budget</a:t>
            </a:r>
            <a:r>
              <a:rPr lang="en-US" sz="2800" b="1" smtClean="0">
                <a:solidFill>
                  <a:srgbClr val="FF0000"/>
                </a:solidFill>
              </a:rPr>
              <a:t> </a:t>
            </a:r>
            <a:r>
              <a:rPr lang="en-US" sz="2800" smtClean="0"/>
              <a:t>(PV)</a:t>
            </a:r>
          </a:p>
          <a:p>
            <a:pPr marL="533400" indent="-533400" eaLnBrk="1" hangingPunct="1">
              <a:lnSpc>
                <a:spcPct val="14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800" b="1" i="1" smtClean="0">
                <a:solidFill>
                  <a:srgbClr val="FF0000"/>
                </a:solidFill>
              </a:rPr>
              <a:t>Total the actual costs</a:t>
            </a:r>
            <a:r>
              <a:rPr lang="en-US" sz="2800" b="1" smtClean="0">
                <a:solidFill>
                  <a:srgbClr val="FF0000"/>
                </a:solidFill>
              </a:rPr>
              <a:t> </a:t>
            </a:r>
            <a:r>
              <a:rPr lang="en-US" sz="2800" smtClean="0"/>
              <a:t>of doing each task (AC)</a:t>
            </a:r>
          </a:p>
          <a:p>
            <a:pPr marL="533400" indent="-533400" eaLnBrk="1" hangingPunct="1">
              <a:lnSpc>
                <a:spcPct val="20000"/>
              </a:lnSpc>
              <a:buClr>
                <a:schemeClr val="tx1"/>
              </a:buClr>
              <a:buFont typeface="Wingdings" pitchFamily="2" charset="2"/>
              <a:buAutoNum type="arabicPeriod"/>
            </a:pPr>
            <a:endParaRPr lang="en-US" sz="2800" smtClean="0"/>
          </a:p>
          <a:p>
            <a:pPr marL="533400" indent="-533400" eaLnBrk="1" hangingPunct="1">
              <a:buClr>
                <a:schemeClr val="tx1"/>
              </a:buClr>
              <a:buFont typeface="Wingdings" pitchFamily="2" charset="2"/>
              <a:buAutoNum type="arabicPeriod"/>
            </a:pPr>
            <a:r>
              <a:rPr lang="en-US" sz="2800" b="1" i="1" smtClean="0">
                <a:solidFill>
                  <a:srgbClr val="FF0000"/>
                </a:solidFill>
              </a:rPr>
              <a:t>Calculate</a:t>
            </a:r>
            <a:r>
              <a:rPr lang="en-US" sz="2800" smtClean="0"/>
              <a:t> both the budget variance (CV) and schedule variance (SV)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159BE65A-82BE-4656-AAA4-7376677401A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ChangeArrowheads="1"/>
          </p:cNvSpPr>
          <p:nvPr/>
        </p:nvSpPr>
        <p:spPr bwMode="auto">
          <a:xfrm>
            <a:off x="457200" y="5867400"/>
            <a:ext cx="1809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13.11  </a:t>
            </a:r>
          </a:p>
        </p:txBody>
      </p:sp>
      <p:pic>
        <p:nvPicPr>
          <p:cNvPr id="28674" name="Picture 3" descr="FG_13_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725" y="1314450"/>
            <a:ext cx="7788275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Project Baseline, Using Earned Value</a:t>
            </a:r>
            <a:r>
              <a:rPr lang="en-US" dirty="0"/>
              <a:t> </a:t>
            </a:r>
          </a:p>
        </p:txBody>
      </p:sp>
      <p:sp>
        <p:nvSpPr>
          <p:cNvPr id="28676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09F6824F-DB53-43D7-8BB9-ED3EAF1FE8C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ChangeArrowheads="1"/>
          </p:cNvSpPr>
          <p:nvPr/>
        </p:nvSpPr>
        <p:spPr bwMode="auto">
          <a:xfrm>
            <a:off x="533400" y="6170613"/>
            <a:ext cx="1825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13.12  </a:t>
            </a:r>
          </a:p>
        </p:txBody>
      </p:sp>
      <p:pic>
        <p:nvPicPr>
          <p:cNvPr id="29698" name="Picture 3" descr="FG_13_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Earned Value Milestones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7C9DAABC-7E83-4FCC-A79C-FF4E4A18A79C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970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400" b="1" smtClean="0"/>
              <a:t>Earned Value Example</a:t>
            </a:r>
          </a:p>
        </p:txBody>
      </p:sp>
      <p:graphicFrame>
        <p:nvGraphicFramePr>
          <p:cNvPr id="17609" name="Group 201"/>
          <p:cNvGraphicFramePr>
            <a:graphicFrameLocks noGrp="1"/>
          </p:cNvGraphicFramePr>
          <p:nvPr>
            <p:ph idx="1"/>
          </p:nvPr>
        </p:nvGraphicFramePr>
        <p:xfrm>
          <a:off x="468313" y="1268413"/>
          <a:ext cx="7175500" cy="4527550"/>
        </p:xfrm>
        <a:graphic>
          <a:graphicData uri="http://schemas.openxmlformats.org/drawingml/2006/table">
            <a:tbl>
              <a:tblPr/>
              <a:tblGrid>
                <a:gridCol w="1522412"/>
                <a:gridCol w="755650"/>
                <a:gridCol w="720725"/>
                <a:gridCol w="792163"/>
                <a:gridCol w="828675"/>
                <a:gridCol w="827087"/>
                <a:gridCol w="755650"/>
                <a:gridCol w="97313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Activity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Staffing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Blueprint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 Plan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Cmltv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 Act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Cmltv Act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16" name="Text Box 184"/>
          <p:cNvSpPr txBox="1">
            <a:spLocks noChangeArrowheads="1"/>
          </p:cNvSpPr>
          <p:nvPr/>
        </p:nvSpPr>
        <p:spPr bwMode="auto">
          <a:xfrm>
            <a:off x="5184775" y="5624513"/>
            <a:ext cx="2482850" cy="822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Planned Value 38=15+10+10+3</a:t>
            </a:r>
          </a:p>
        </p:txBody>
      </p:sp>
      <p:sp>
        <p:nvSpPr>
          <p:cNvPr id="30817" name="Text Box 185"/>
          <p:cNvSpPr txBox="1">
            <a:spLocks noChangeArrowheads="1"/>
          </p:cNvSpPr>
          <p:nvPr/>
        </p:nvSpPr>
        <p:spPr bwMode="auto">
          <a:xfrm>
            <a:off x="6443663" y="4652963"/>
            <a:ext cx="2197100" cy="8223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Earned Value 30=15+8+6+1</a:t>
            </a:r>
          </a:p>
        </p:txBody>
      </p:sp>
      <p:cxnSp>
        <p:nvCxnSpPr>
          <p:cNvPr id="30818" name="AutoShape 186"/>
          <p:cNvCxnSpPr>
            <a:cxnSpLocks noChangeShapeType="1"/>
            <a:stCxn id="30816" idx="0"/>
          </p:cNvCxnSpPr>
          <p:nvPr/>
        </p:nvCxnSpPr>
        <p:spPr bwMode="auto">
          <a:xfrm flipH="1" flipV="1">
            <a:off x="5502275" y="4286250"/>
            <a:ext cx="923925" cy="13382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 type="triangle" w="lg" len="lg"/>
          </a:ln>
        </p:spPr>
      </p:cxnSp>
      <p:cxnSp>
        <p:nvCxnSpPr>
          <p:cNvPr id="30819" name="AutoShape 188"/>
          <p:cNvCxnSpPr>
            <a:cxnSpLocks noChangeShapeType="1"/>
            <a:stCxn id="30817" idx="0"/>
          </p:cNvCxnSpPr>
          <p:nvPr/>
        </p:nvCxnSpPr>
        <p:spPr bwMode="auto">
          <a:xfrm flipH="1" flipV="1">
            <a:off x="7158038" y="4286250"/>
            <a:ext cx="384175" cy="36671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none" w="lg" len="lg"/>
            <a:tailEnd type="triangle" w="lg" len="lg"/>
          </a:ln>
        </p:spPr>
      </p:cxnSp>
      <p:sp>
        <p:nvSpPr>
          <p:cNvPr id="30820" name="Text Box 192"/>
          <p:cNvSpPr txBox="1">
            <a:spLocks noChangeArrowheads="1"/>
          </p:cNvSpPr>
          <p:nvPr/>
        </p:nvSpPr>
        <p:spPr bwMode="auto">
          <a:xfrm>
            <a:off x="6443663" y="368300"/>
            <a:ext cx="2197100" cy="82232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Value 8=80%(10)</a:t>
            </a:r>
          </a:p>
        </p:txBody>
      </p:sp>
      <p:cxnSp>
        <p:nvCxnSpPr>
          <p:cNvPr id="30821" name="AutoShape 194"/>
          <p:cNvCxnSpPr>
            <a:cxnSpLocks noChangeShapeType="1"/>
            <a:stCxn id="30820" idx="3"/>
          </p:cNvCxnSpPr>
          <p:nvPr/>
        </p:nvCxnSpPr>
        <p:spPr bwMode="auto">
          <a:xfrm flipH="1">
            <a:off x="7643813" y="779463"/>
            <a:ext cx="996950" cy="1746250"/>
          </a:xfrm>
          <a:prstGeom prst="bentConnector3">
            <a:avLst>
              <a:gd name="adj1" fmla="val -22931"/>
            </a:avLst>
          </a:prstGeom>
          <a:noFill/>
          <a:ln w="38100">
            <a:solidFill>
              <a:schemeClr val="tx1"/>
            </a:solidFill>
            <a:miter lim="800000"/>
            <a:headEnd type="none" w="lg" len="lg"/>
            <a:tailEnd type="triangle" w="lg" len="lg"/>
          </a:ln>
        </p:spPr>
      </p:cxnSp>
      <p:cxnSp>
        <p:nvCxnSpPr>
          <p:cNvPr id="30822" name="AutoShape 198"/>
          <p:cNvCxnSpPr>
            <a:cxnSpLocks noChangeShapeType="1"/>
            <a:stCxn id="30823" idx="3"/>
          </p:cNvCxnSpPr>
          <p:nvPr/>
        </p:nvCxnSpPr>
        <p:spPr bwMode="auto">
          <a:xfrm flipV="1">
            <a:off x="2733675" y="5795963"/>
            <a:ext cx="1939925" cy="457200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 type="none" w="lg" len="lg"/>
            <a:tailEnd type="triangle" w="lg" len="lg"/>
          </a:ln>
        </p:spPr>
      </p:cxnSp>
      <p:sp>
        <p:nvSpPr>
          <p:cNvPr id="30823" name="Text Box 196"/>
          <p:cNvSpPr txBox="1">
            <a:spLocks noChangeArrowheads="1"/>
          </p:cNvSpPr>
          <p:nvPr/>
        </p:nvSpPr>
        <p:spPr bwMode="auto">
          <a:xfrm>
            <a:off x="250825" y="5842000"/>
            <a:ext cx="2482850" cy="82232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Cumulative 40=8+11+8+13</a:t>
            </a:r>
          </a:p>
        </p:txBody>
      </p:sp>
      <p:sp>
        <p:nvSpPr>
          <p:cNvPr id="30824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B135EC02-AD42-4A43-826F-87DA2EB7210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Earned Value Example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u="sng" dirty="0" smtClean="0"/>
              <a:t>Schedule Variances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dirty="0" smtClean="0"/>
              <a:t>Planned Value (PV) = 38 = 15+10+10+3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dirty="0" smtClean="0"/>
              <a:t>Earned Value (EV) = 30 = 15+8+6+1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dirty="0" smtClean="0"/>
              <a:t>Schedule Performance Index = .79 = 30/38 = EV/PV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dirty="0" smtClean="0"/>
              <a:t>Estimated Time to Completion = (1/.79)x4=5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u="sng" dirty="0" smtClean="0"/>
              <a:t>Cost Variances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dirty="0" smtClean="0"/>
              <a:t>Actual Cost of Work Performed (AC) = 40 = 8+11+8+13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dirty="0" smtClean="0"/>
              <a:t>Cost Performance Index = .75 = 30/40 = EV/AC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400" dirty="0" smtClean="0"/>
              <a:t>Estimated Cost to Completion =  50.7 = (1/.75)x38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1E346A61-55FE-452D-8044-1CBDDF8945B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ChangeArrowheads="1"/>
          </p:cNvSpPr>
          <p:nvPr/>
        </p:nvSpPr>
        <p:spPr bwMode="auto">
          <a:xfrm>
            <a:off x="304800" y="5867400"/>
            <a:ext cx="1825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13.16  </a:t>
            </a:r>
          </a:p>
        </p:txBody>
      </p:sp>
      <p:pic>
        <p:nvPicPr>
          <p:cNvPr id="3277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81200"/>
            <a:ext cx="8458200" cy="381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Earned Value Report for Project Atlas on March 7</a:t>
            </a:r>
            <a:endParaRPr lang="en-US" dirty="0"/>
          </a:p>
        </p:txBody>
      </p:sp>
      <p:sp>
        <p:nvSpPr>
          <p:cNvPr id="32772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D20B37EB-01EC-43FE-8F8D-2C6CF50177C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828800"/>
            <a:ext cx="7696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Earned Value Performance Metrics</a:t>
            </a:r>
            <a:r>
              <a:rPr lang="en-US" dirty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85867E6A-7C3C-47F9-939B-54DA74088F5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3796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3797" name="Rectangle 2"/>
          <p:cNvSpPr>
            <a:spLocks noChangeArrowheads="1"/>
          </p:cNvSpPr>
          <p:nvPr/>
        </p:nvSpPr>
        <p:spPr bwMode="auto">
          <a:xfrm>
            <a:off x="304800" y="6019800"/>
            <a:ext cx="39671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13.18  Source: Lipke (2003)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Completion Values in EVM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FF0000"/>
                </a:solidFill>
              </a:rPr>
              <a:t>Accurate</a:t>
            </a:r>
            <a:r>
              <a:rPr lang="en-US" smtClean="0"/>
              <a:t> and </a:t>
            </a:r>
            <a:r>
              <a:rPr lang="en-US" b="1" smtClean="0">
                <a:solidFill>
                  <a:srgbClr val="FF0000"/>
                </a:solidFill>
              </a:rPr>
              <a:t>up-to-date</a:t>
            </a:r>
            <a:r>
              <a:rPr lang="en-US" smtClean="0"/>
              <a:t> information is </a:t>
            </a:r>
            <a:r>
              <a:rPr lang="en-US" b="1" smtClean="0">
                <a:solidFill>
                  <a:srgbClr val="FF0000"/>
                </a:solidFill>
              </a:rPr>
              <a:t>critical</a:t>
            </a:r>
            <a:r>
              <a:rPr lang="en-US" smtClean="0"/>
              <a:t> in the use of </a:t>
            </a:r>
            <a:r>
              <a:rPr lang="en-US" b="1" smtClean="0">
                <a:solidFill>
                  <a:srgbClr val="FF0000"/>
                </a:solidFill>
              </a:rPr>
              <a:t>EVM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/>
              <a:t>0/100 Rule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/>
              <a:t>50/50 Rule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/>
              <a:t>Percentage Complete Rule</a:t>
            </a:r>
          </a:p>
          <a:p>
            <a:pPr eaLnBrk="1" hangingPunct="1"/>
            <a:endParaRPr 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54826BD5-40F6-4CDD-8543-AF656B54445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Chapter 13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541837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/>
              <a:t>After completing this chapter, students will be able to</a:t>
            </a:r>
            <a:r>
              <a:rPr lang="en-US" sz="2400" dirty="0" smtClean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Understand the nature of the control cycle and four key steps in a general project control model.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Recognize the strengths and weaknesses of common project evaluation and control methods.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Understand how Earned Value Management can assist project tracking and evaluation.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Use Earned Value Management for project portfolio analysis.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Understand behavioral concepts and other human issues in evaluation and control.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Understand  the advantages of Earned Schedule methods for determining project schedule variance, schedule performance index, and estimates to completion.</a:t>
            </a:r>
            <a:endParaRPr lang="en-US" sz="24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13-0</a:t>
            </a:r>
            <a:fld id="{2C7DF07A-6FE4-4FFF-A492-E59594058EB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Human Factors in </a:t>
            </a:r>
            <a:br>
              <a:rPr lang="en-US" b="1" smtClean="0"/>
            </a:br>
            <a:r>
              <a:rPr lang="en-US" b="1" smtClean="0"/>
              <a:t>Project Evaluation &amp; Control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80000"/>
              </a:lnSpc>
              <a:buFont typeface="Wingdings" pitchFamily="2" charset="2"/>
              <a:buChar char="v"/>
            </a:pPr>
            <a:r>
              <a:rPr lang="en-US" smtClean="0"/>
              <a:t>Optimistic progress reports</a:t>
            </a:r>
          </a:p>
          <a:p>
            <a:pPr eaLnBrk="1" hangingPunct="1">
              <a:lnSpc>
                <a:spcPct val="180000"/>
              </a:lnSpc>
              <a:buFont typeface="Wingdings" pitchFamily="2" charset="2"/>
              <a:buChar char="v"/>
            </a:pPr>
            <a:r>
              <a:rPr lang="en-US" smtClean="0"/>
              <a:t>Level of detail</a:t>
            </a:r>
          </a:p>
          <a:p>
            <a:pPr eaLnBrk="1" hangingPunct="1">
              <a:lnSpc>
                <a:spcPct val="180000"/>
              </a:lnSpc>
              <a:buFont typeface="Wingdings" pitchFamily="2" charset="2"/>
              <a:buChar char="v"/>
            </a:pPr>
            <a:r>
              <a:rPr lang="en-US" smtClean="0"/>
              <a:t>Process evaluation</a:t>
            </a:r>
          </a:p>
          <a:p>
            <a:pPr eaLnBrk="1" hangingPunct="1">
              <a:lnSpc>
                <a:spcPct val="180000"/>
              </a:lnSpc>
              <a:buFont typeface="Wingdings" pitchFamily="2" charset="2"/>
              <a:buChar char="v"/>
            </a:pPr>
            <a:r>
              <a:rPr lang="en-US" smtClean="0"/>
              <a:t>Non-technical performance measurement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A2A9CEB6-B02C-4081-ABBA-DDF1D60EEEF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Critical Success Factors in the</a:t>
            </a:r>
            <a:br>
              <a:rPr lang="en-US" b="1" smtClean="0"/>
            </a:br>
            <a:r>
              <a:rPr lang="en-US" b="1" smtClean="0"/>
              <a:t>Project Implementation Profile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Tx/>
              <a:buAutoNum type="arabicPeriod"/>
              <a:defRPr/>
            </a:pPr>
            <a:r>
              <a:rPr lang="en-US" sz="2400" dirty="0" smtClean="0"/>
              <a:t>Project mission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Tx/>
              <a:buAutoNum type="arabicPeriod"/>
              <a:defRPr/>
            </a:pPr>
            <a:r>
              <a:rPr lang="en-US" sz="2400" dirty="0" smtClean="0"/>
              <a:t>Top management support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Tx/>
              <a:buAutoNum type="arabicPeriod"/>
              <a:defRPr/>
            </a:pPr>
            <a:r>
              <a:rPr lang="en-US" sz="2400" dirty="0" smtClean="0"/>
              <a:t>Project plans &amp; schedules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Tx/>
              <a:buAutoNum type="arabicPeriod"/>
              <a:defRPr/>
            </a:pPr>
            <a:r>
              <a:rPr lang="en-US" sz="2400" dirty="0" smtClean="0"/>
              <a:t>Client consultation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Tx/>
              <a:buAutoNum type="arabicPeriod"/>
              <a:defRPr/>
            </a:pPr>
            <a:r>
              <a:rPr lang="en-US" sz="2400" dirty="0" smtClean="0"/>
              <a:t>Personnel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Tx/>
              <a:buAutoNum type="arabicPeriod"/>
              <a:defRPr/>
            </a:pPr>
            <a:r>
              <a:rPr lang="en-US" sz="2400" dirty="0" smtClean="0"/>
              <a:t>Technical tasks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Tx/>
              <a:buAutoNum type="arabicPeriod"/>
              <a:defRPr/>
            </a:pPr>
            <a:r>
              <a:rPr lang="en-US" sz="2400" dirty="0" smtClean="0"/>
              <a:t>Client acceptance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Tx/>
              <a:buAutoNum type="arabicPeriod"/>
              <a:defRPr/>
            </a:pPr>
            <a:r>
              <a:rPr lang="en-US" sz="2400" dirty="0" smtClean="0"/>
              <a:t>Monitoring &amp; feedback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Tx/>
              <a:buAutoNum type="arabicPeriod"/>
              <a:defRPr/>
            </a:pPr>
            <a:r>
              <a:rPr lang="en-US" sz="2400" dirty="0" smtClean="0"/>
              <a:t>Communication channels</a:t>
            </a:r>
          </a:p>
          <a:p>
            <a:pPr marL="533400" indent="-533400" eaLnBrk="1" fontAlgn="auto" hangingPunct="1">
              <a:spcAft>
                <a:spcPts val="0"/>
              </a:spcAft>
              <a:buClr>
                <a:schemeClr val="accent3"/>
              </a:buClr>
              <a:buFontTx/>
              <a:buAutoNum type="arabicPeriod"/>
              <a:defRPr/>
            </a:pPr>
            <a:r>
              <a:rPr lang="en-US" sz="2400" dirty="0" smtClean="0"/>
              <a:t>Troubleshooting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45558281-5B7C-41A1-981B-D8003706E52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541837"/>
          </a:xfrm>
        </p:spPr>
        <p:txBody>
          <a:bodyPr>
            <a:normAutofit fontScale="92500"/>
          </a:bodyPr>
          <a:lstStyle/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Understand the nature of the control cycle and four key steps in a general project control model.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Recognize the strengths and weaknesses of common project evaluation and control methods.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Understand how Earned Value Management can assist project tracking and evaluation.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Use Earned Value Management for project portfolio analysis.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Understand behavioral concepts and other human issues in evaluation and control.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Understand  the advantages of Earned Schedule methods for determining project schedule variance, schedule performance index, and estimates to completion.</a:t>
            </a:r>
            <a:endParaRPr lang="en-US" sz="24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B497F4CE-C18A-429E-9E06-A8EF8BD3BF8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 descr="copyrigh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6775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BF3F9E0C-14B6-454B-AEFC-FF33DF9DB86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FG_13_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229600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The Project Control Cycle</a:t>
            </a:r>
            <a:endParaRPr lang="en-US" dirty="0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438150" y="5802313"/>
            <a:ext cx="1698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13.2  </a:t>
            </a:r>
          </a:p>
        </p:txBody>
      </p:sp>
      <p:sp>
        <p:nvSpPr>
          <p:cNvPr id="18436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13-0</a:t>
            </a:r>
            <a:fld id="{213B3E2A-36D1-4539-BDC1-FEF6BD1E088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FG_13_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76400"/>
            <a:ext cx="7467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Project S-Curves</a:t>
            </a:r>
            <a:endParaRPr lang="en-US" dirty="0"/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457200" y="5715000"/>
            <a:ext cx="169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13.3  </a:t>
            </a:r>
          </a:p>
        </p:txBody>
      </p:sp>
      <p:sp>
        <p:nvSpPr>
          <p:cNvPr id="19460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13-0</a:t>
            </a:r>
            <a:fld id="{9E7AA2A7-0C81-46C0-B6D1-A8BDBFBCBFB4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 descr="FG_13_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95450"/>
            <a:ext cx="73152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Project Sierra’s S-Curve Showing Negative Variance</a:t>
            </a:r>
            <a:r>
              <a:rPr lang="en-US" dirty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13-0</a:t>
            </a:r>
            <a:fld id="{FF27D53C-FE9D-4D0F-AB2E-1CCBE739DE9D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7086600" y="1325563"/>
            <a:ext cx="169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13.4  </a:t>
            </a:r>
          </a:p>
        </p:txBody>
      </p:sp>
      <p:sp>
        <p:nvSpPr>
          <p:cNvPr id="20485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Milestone Analysis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2525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Milestones are </a:t>
            </a:r>
            <a:r>
              <a:rPr lang="en-US" b="1" i="1" smtClean="0">
                <a:solidFill>
                  <a:srgbClr val="FF0000"/>
                </a:solidFill>
              </a:rPr>
              <a:t>events or stages</a:t>
            </a:r>
            <a:r>
              <a:rPr lang="en-US" smtClean="0"/>
              <a:t> of the project that represent a </a:t>
            </a:r>
            <a:r>
              <a:rPr lang="en-US" b="1" i="1" smtClean="0">
                <a:solidFill>
                  <a:srgbClr val="FF0000"/>
                </a:solidFill>
              </a:rPr>
              <a:t>significant accomplishment.</a:t>
            </a:r>
            <a:endParaRPr lang="en-US" smtClean="0"/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611188" y="2852738"/>
            <a:ext cx="6985000" cy="33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800">
                <a:latin typeface="Constantia" pitchFamily="18" charset="0"/>
              </a:rPr>
              <a:t>Milestones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Arial" charset="0"/>
              <a:buChar char="…"/>
            </a:pPr>
            <a:r>
              <a:rPr lang="en-US" sz="2800" b="1" i="1">
                <a:solidFill>
                  <a:srgbClr val="0000CC"/>
                </a:solidFill>
                <a:latin typeface="Constantia" pitchFamily="18" charset="0"/>
              </a:rPr>
              <a:t>show completion </a:t>
            </a:r>
            <a:r>
              <a:rPr lang="en-US" sz="2800">
                <a:latin typeface="Constantia" pitchFamily="18" charset="0"/>
              </a:rPr>
              <a:t>of important steps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Arial" charset="0"/>
              <a:buChar char="…"/>
            </a:pPr>
            <a:r>
              <a:rPr lang="en-US" sz="2800" b="1" i="1">
                <a:solidFill>
                  <a:srgbClr val="0000CC"/>
                </a:solidFill>
                <a:latin typeface="Constantia" pitchFamily="18" charset="0"/>
              </a:rPr>
              <a:t>signal</a:t>
            </a:r>
            <a:r>
              <a:rPr lang="en-US" sz="2800">
                <a:latin typeface="Constantia" pitchFamily="18" charset="0"/>
              </a:rPr>
              <a:t> the team and suppliers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Arial" charset="0"/>
              <a:buChar char="…"/>
            </a:pPr>
            <a:r>
              <a:rPr lang="en-US" sz="2800">
                <a:latin typeface="Constantia" pitchFamily="18" charset="0"/>
              </a:rPr>
              <a:t>can </a:t>
            </a:r>
            <a:r>
              <a:rPr lang="en-US" sz="2800" b="1" i="1">
                <a:solidFill>
                  <a:srgbClr val="0000CC"/>
                </a:solidFill>
                <a:latin typeface="Constantia" pitchFamily="18" charset="0"/>
              </a:rPr>
              <a:t>motivate</a:t>
            </a:r>
            <a:r>
              <a:rPr lang="en-US" sz="2800" i="1">
                <a:latin typeface="Constantia" pitchFamily="18" charset="0"/>
              </a:rPr>
              <a:t> </a:t>
            </a:r>
            <a:r>
              <a:rPr lang="en-US" sz="2800">
                <a:latin typeface="Constantia" pitchFamily="18" charset="0"/>
              </a:rPr>
              <a:t>the team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Arial" charset="0"/>
              <a:buChar char="…"/>
            </a:pPr>
            <a:r>
              <a:rPr lang="en-US" sz="2800">
                <a:latin typeface="Constantia" pitchFamily="18" charset="0"/>
              </a:rPr>
              <a:t>offer </a:t>
            </a:r>
            <a:r>
              <a:rPr lang="en-US" sz="2800" b="1" i="1">
                <a:solidFill>
                  <a:srgbClr val="0000CC"/>
                </a:solidFill>
                <a:latin typeface="Constantia" pitchFamily="18" charset="0"/>
              </a:rPr>
              <a:t>reevaluation</a:t>
            </a:r>
            <a:r>
              <a:rPr lang="en-US" sz="2800">
                <a:latin typeface="Constantia" pitchFamily="18" charset="0"/>
              </a:rPr>
              <a:t> points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Arial" charset="0"/>
              <a:buChar char="…"/>
            </a:pPr>
            <a:r>
              <a:rPr lang="en-US" sz="2800">
                <a:latin typeface="Constantia" pitchFamily="18" charset="0"/>
              </a:rPr>
              <a:t>help </a:t>
            </a:r>
            <a:r>
              <a:rPr lang="en-US" sz="2800" b="1" i="1">
                <a:solidFill>
                  <a:srgbClr val="0000CC"/>
                </a:solidFill>
                <a:latin typeface="Constantia" pitchFamily="18" charset="0"/>
              </a:rPr>
              <a:t>coordinate</a:t>
            </a:r>
            <a:r>
              <a:rPr lang="en-US" sz="2800">
                <a:latin typeface="Constantia" pitchFamily="18" charset="0"/>
              </a:rPr>
              <a:t> schedules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Arial" charset="0"/>
              <a:buChar char="…"/>
            </a:pPr>
            <a:r>
              <a:rPr lang="en-US" sz="2800" b="1" i="1">
                <a:solidFill>
                  <a:srgbClr val="0000CC"/>
                </a:solidFill>
                <a:latin typeface="Constantia" pitchFamily="18" charset="0"/>
              </a:rPr>
              <a:t>identify</a:t>
            </a:r>
            <a:r>
              <a:rPr lang="en-US" sz="2800" i="1">
                <a:latin typeface="Constantia" pitchFamily="18" charset="0"/>
              </a:rPr>
              <a:t> </a:t>
            </a:r>
            <a:r>
              <a:rPr lang="en-US" sz="2800">
                <a:latin typeface="Constantia" pitchFamily="18" charset="0"/>
              </a:rPr>
              <a:t>key review gates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Font typeface="Arial" charset="0"/>
              <a:buChar char="…"/>
            </a:pPr>
            <a:r>
              <a:rPr lang="en-US" sz="2800" b="1" i="1">
                <a:solidFill>
                  <a:srgbClr val="0000CC"/>
                </a:solidFill>
                <a:latin typeface="Constantia" pitchFamily="18" charset="0"/>
              </a:rPr>
              <a:t>delineate</a:t>
            </a:r>
            <a:r>
              <a:rPr lang="en-US" sz="2800">
                <a:latin typeface="Constantia" pitchFamily="18" charset="0"/>
              </a:rPr>
              <a:t> work packages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2800">
              <a:latin typeface="Constantia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13-0</a:t>
            </a:r>
            <a:fld id="{606F262E-D48F-4366-9DBB-227CD5E1FDF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ChangeArrowheads="1"/>
          </p:cNvSpPr>
          <p:nvPr/>
        </p:nvSpPr>
        <p:spPr bwMode="auto">
          <a:xfrm>
            <a:off x="609600" y="6096000"/>
            <a:ext cx="169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13.5  </a:t>
            </a:r>
          </a:p>
        </p:txBody>
      </p:sp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28800"/>
            <a:ext cx="8077200" cy="4191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Gantt Chart with Milestones</a:t>
            </a:r>
            <a:endParaRPr lang="en-US" dirty="0"/>
          </a:p>
        </p:txBody>
      </p:sp>
      <p:sp>
        <p:nvSpPr>
          <p:cNvPr id="22532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13-0</a:t>
            </a:r>
            <a:fld id="{A95CC980-1A19-43A8-9920-BBFED61F0F84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ChangeArrowheads="1"/>
          </p:cNvSpPr>
          <p:nvPr/>
        </p:nvSpPr>
        <p:spPr bwMode="auto">
          <a:xfrm>
            <a:off x="381000" y="5943600"/>
            <a:ext cx="169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13.6  </a:t>
            </a:r>
          </a:p>
        </p:txBody>
      </p:sp>
      <p:pic>
        <p:nvPicPr>
          <p:cNvPr id="2355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500" y="1981200"/>
            <a:ext cx="8153400" cy="3886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Assessing Project Blue’s Status Using Tracking Gantt Chart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13-0</a:t>
            </a:r>
            <a:fld id="{6E2D5917-4A5F-4C6E-8CD8-99F9AACFBF3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3557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ChangeArrowheads="1"/>
          </p:cNvSpPr>
          <p:nvPr/>
        </p:nvSpPr>
        <p:spPr bwMode="auto">
          <a:xfrm>
            <a:off x="457200" y="6094413"/>
            <a:ext cx="169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13.7  </a:t>
            </a:r>
          </a:p>
        </p:txBody>
      </p:sp>
      <p:pic>
        <p:nvPicPr>
          <p:cNvPr id="2457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83058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Tracking Gantt with Project Activity Deviation</a:t>
            </a:r>
            <a:endParaRPr lang="en-US" dirty="0"/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1511300" y="4833938"/>
            <a:ext cx="4213225" cy="11874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Project status is updated by linking task completion to the schedule baseline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13-</a:t>
            </a:r>
            <a:fld id="{37F93603-14CE-4D22-AF8B-BDD44583CA3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4582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87</TotalTime>
  <Words>673</Words>
  <Application>Microsoft Office PowerPoint</Application>
  <PresentationFormat>On-screen Show (4:3)</PresentationFormat>
  <Paragraphs>194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12</vt:i4>
      </vt:variant>
      <vt:variant>
        <vt:lpstr>Slide Titles</vt:lpstr>
      </vt:variant>
      <vt:variant>
        <vt:i4>23</vt:i4>
      </vt:variant>
    </vt:vector>
  </HeadingPairs>
  <TitlesOfParts>
    <vt:vector size="40" baseType="lpstr">
      <vt:lpstr>Arial</vt:lpstr>
      <vt:lpstr>Calibri</vt:lpstr>
      <vt:lpstr>Constantia</vt:lpstr>
      <vt:lpstr>Wingdings 2</vt:lpstr>
      <vt:lpstr>Wingdings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Slide 1</vt:lpstr>
      <vt:lpstr>Chapter 13 Learning Objectives</vt:lpstr>
      <vt:lpstr>Slide 3</vt:lpstr>
      <vt:lpstr>Slide 4</vt:lpstr>
      <vt:lpstr>Slide 5</vt:lpstr>
      <vt:lpstr>Milestone Analysis</vt:lpstr>
      <vt:lpstr>Slide 7</vt:lpstr>
      <vt:lpstr>Slide 8</vt:lpstr>
      <vt:lpstr>Slide 9</vt:lpstr>
      <vt:lpstr>Earned Value Management</vt:lpstr>
      <vt:lpstr>Earned Value Terms</vt:lpstr>
      <vt:lpstr>Steps in Earned Value Management</vt:lpstr>
      <vt:lpstr>Slide 13</vt:lpstr>
      <vt:lpstr>Slide 14</vt:lpstr>
      <vt:lpstr>Earned Value Example</vt:lpstr>
      <vt:lpstr>Earned Value Example</vt:lpstr>
      <vt:lpstr>Slide 17</vt:lpstr>
      <vt:lpstr>Slide 18</vt:lpstr>
      <vt:lpstr>Completion Values in EVM</vt:lpstr>
      <vt:lpstr>Human Factors in  Project Evaluation &amp; Control</vt:lpstr>
      <vt:lpstr>Critical Success Factors in the Project Implementation Profile</vt:lpstr>
      <vt:lpstr>Summary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</dc:creator>
  <cp:lastModifiedBy>uhughgr</cp:lastModifiedBy>
  <cp:revision>13</cp:revision>
  <dcterms:created xsi:type="dcterms:W3CDTF">2011-11-20T13:38:58Z</dcterms:created>
  <dcterms:modified xsi:type="dcterms:W3CDTF">2012-09-20T15:08:26Z</dcterms:modified>
</cp:coreProperties>
</file>